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4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85" r:id="rId19"/>
    <p:sldId id="273" r:id="rId20"/>
    <p:sldId id="274" r:id="rId21"/>
    <p:sldId id="275" r:id="rId22"/>
    <p:sldId id="286" r:id="rId23"/>
    <p:sldId id="276" r:id="rId24"/>
    <p:sldId id="277" r:id="rId25"/>
    <p:sldId id="278" r:id="rId26"/>
    <p:sldId id="279" r:id="rId27"/>
    <p:sldId id="280" r:id="rId28"/>
    <p:sldId id="281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9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356067-36AA-44E0-9297-25FE7A854D3A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A63EEC-C8CE-47EC-991B-D4618C3186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356067-36AA-44E0-9297-25FE7A854D3A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A63EEC-C8CE-47EC-991B-D4618C3186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356067-36AA-44E0-9297-25FE7A854D3A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A63EEC-C8CE-47EC-991B-D4618C3186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356067-36AA-44E0-9297-25FE7A854D3A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A63EEC-C8CE-47EC-991B-D4618C3186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356067-36AA-44E0-9297-25FE7A854D3A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A63EEC-C8CE-47EC-991B-D4618C3186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356067-36AA-44E0-9297-25FE7A854D3A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A63EEC-C8CE-47EC-991B-D4618C3186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356067-36AA-44E0-9297-25FE7A854D3A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A63EEC-C8CE-47EC-991B-D4618C3186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356067-36AA-44E0-9297-25FE7A854D3A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A63EEC-C8CE-47EC-991B-D4618C3186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356067-36AA-44E0-9297-25FE7A854D3A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A63EEC-C8CE-47EC-991B-D4618C3186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356067-36AA-44E0-9297-25FE7A854D3A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A63EEC-C8CE-47EC-991B-D4618C3186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356067-36AA-44E0-9297-25FE7A854D3A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2A63EEC-C8CE-47EC-991B-D4618C318679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7356067-36AA-44E0-9297-25FE7A854D3A}" type="datetimeFigureOut">
              <a:rPr lang="ru-RU" smtClean="0"/>
              <a:t>13.11.2014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2A63EEC-C8CE-47EC-991B-D4618C31867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aforizmer.ru/aforizmi/faina-ranevskaya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«Дар напрасный, дар случайный»?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1207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>
                <a:hlinkClick r:id="rId2"/>
              </a:rPr>
              <a:t>Фаина Раневская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Меня врач спрашивает: «Как вы спите?» Я говорю: «Я сплю с Пушкиным».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32856"/>
            <a:ext cx="3600400" cy="3948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6211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b">
            <a:normAutofit fontScale="62500" lnSpcReduction="20000"/>
          </a:bodyPr>
          <a:lstStyle/>
          <a:p>
            <a:pPr marL="0" indent="0">
              <a:buNone/>
            </a:pPr>
            <a:endParaRPr lang="ru-RU" sz="1600" i="1" dirty="0" smtClean="0"/>
          </a:p>
          <a:p>
            <a:pPr marL="0" indent="0">
              <a:buNone/>
            </a:pPr>
            <a:endParaRPr lang="ru-RU" sz="1600" i="1" dirty="0"/>
          </a:p>
          <a:p>
            <a:pPr marL="0" indent="0">
              <a:buNone/>
            </a:pPr>
            <a:endParaRPr lang="ru-RU" sz="1600" i="1" dirty="0" smtClean="0"/>
          </a:p>
          <a:p>
            <a:pPr marL="0" indent="0">
              <a:buNone/>
            </a:pPr>
            <a:endParaRPr lang="ru-RU" sz="1600" i="1" dirty="0"/>
          </a:p>
          <a:p>
            <a:pPr marL="0" indent="0">
              <a:buNone/>
            </a:pPr>
            <a:endParaRPr lang="ru-RU" sz="1600" i="1" dirty="0" smtClean="0"/>
          </a:p>
          <a:p>
            <a:pPr marL="0" indent="0">
              <a:buNone/>
            </a:pPr>
            <a:endParaRPr lang="ru-RU" sz="1600" i="1" dirty="0"/>
          </a:p>
          <a:p>
            <a:pPr marL="0" indent="0">
              <a:buNone/>
            </a:pPr>
            <a:endParaRPr lang="ru-RU" sz="1600" i="1" dirty="0" smtClean="0"/>
          </a:p>
          <a:p>
            <a:pPr marL="0" indent="0">
              <a:buNone/>
            </a:pPr>
            <a:endParaRPr lang="ru-RU" sz="1600" i="1" dirty="0"/>
          </a:p>
          <a:p>
            <a:pPr marL="0" indent="0">
              <a:buNone/>
            </a:pPr>
            <a:endParaRPr lang="ru-RU" sz="1600" i="1" dirty="0" smtClean="0"/>
          </a:p>
          <a:p>
            <a:pPr marL="0" indent="0" algn="ctr">
              <a:buNone/>
            </a:pPr>
            <a:endParaRPr lang="ru-RU" sz="1600" i="1" dirty="0" smtClean="0"/>
          </a:p>
          <a:p>
            <a:pPr marL="0" indent="0" algn="ctr">
              <a:buNone/>
            </a:pPr>
            <a:endParaRPr lang="ru-RU" sz="1600" i="1" dirty="0"/>
          </a:p>
          <a:p>
            <a:pPr marL="0" indent="0" algn="ctr">
              <a:buNone/>
            </a:pPr>
            <a:endParaRPr lang="ru-RU" sz="1600" i="1" dirty="0" smtClean="0"/>
          </a:p>
          <a:p>
            <a:pPr marL="0" indent="0" algn="ctr">
              <a:buNone/>
            </a:pPr>
            <a:endParaRPr lang="ru-RU" sz="1600" i="1" dirty="0"/>
          </a:p>
          <a:p>
            <a:pPr marL="0" indent="0" algn="ctr">
              <a:buNone/>
            </a:pPr>
            <a:endParaRPr lang="ru-RU" sz="1600" i="1" dirty="0" smtClean="0"/>
          </a:p>
          <a:p>
            <a:pPr marL="0" indent="0" algn="ctr">
              <a:buNone/>
            </a:pPr>
            <a:endParaRPr lang="ru-RU" sz="1600" i="1" dirty="0" smtClean="0"/>
          </a:p>
          <a:p>
            <a:pPr marL="0" indent="0" algn="r">
              <a:buNone/>
            </a:pPr>
            <a:r>
              <a:rPr lang="ru-RU" sz="2900" i="1" dirty="0" smtClean="0"/>
              <a:t>Владыко </a:t>
            </a:r>
            <a:r>
              <a:rPr lang="ru-RU" sz="2900" i="1" dirty="0"/>
              <a:t>дней моих! дух праздности унылой,</a:t>
            </a:r>
            <a:br>
              <a:rPr lang="ru-RU" sz="2900" i="1" dirty="0"/>
            </a:br>
            <a:r>
              <a:rPr lang="ru-RU" sz="2900" i="1" dirty="0" err="1"/>
              <a:t>Любоначалия</a:t>
            </a:r>
            <a:r>
              <a:rPr lang="ru-RU" sz="2900" i="1" dirty="0"/>
              <a:t>, змеи сокрытой сей,</a:t>
            </a:r>
            <a:br>
              <a:rPr lang="ru-RU" sz="2900" i="1" dirty="0"/>
            </a:br>
            <a:r>
              <a:rPr lang="ru-RU" sz="2900" i="1" dirty="0"/>
              <a:t>И празднословия не дай душе моей.</a:t>
            </a:r>
            <a:br>
              <a:rPr lang="ru-RU" sz="2900" i="1" dirty="0"/>
            </a:br>
            <a:r>
              <a:rPr lang="ru-RU" sz="2900" i="1" dirty="0"/>
              <a:t>Но дай мне зреть мои, о боже, прегрешенья,</a:t>
            </a:r>
            <a:br>
              <a:rPr lang="ru-RU" sz="2900" i="1" dirty="0"/>
            </a:br>
            <a:r>
              <a:rPr lang="ru-RU" sz="2900" i="1" dirty="0"/>
              <a:t>Да брат мой от меня не примет осужденья,</a:t>
            </a:r>
            <a:br>
              <a:rPr lang="ru-RU" sz="2900" i="1" dirty="0"/>
            </a:br>
            <a:r>
              <a:rPr lang="ru-RU" sz="2900" i="1" dirty="0"/>
              <a:t>И дух смирения, терпения, любви</a:t>
            </a:r>
            <a:br>
              <a:rPr lang="ru-RU" sz="2900" i="1" dirty="0"/>
            </a:br>
            <a:r>
              <a:rPr lang="ru-RU" sz="2900" i="1" dirty="0"/>
              <a:t>И целомудрия мне в сердце оживи.</a:t>
            </a:r>
            <a:endParaRPr lang="ru-RU" sz="2900" dirty="0"/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8" y="332652"/>
            <a:ext cx="2700000" cy="3048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2784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Два чувства дивно </a:t>
            </a:r>
            <a:r>
              <a:rPr lang="ru-RU" dirty="0" err="1"/>
              <a:t>бли́зки</a:t>
            </a:r>
            <a:r>
              <a:rPr lang="ru-RU" dirty="0"/>
              <a:t> нам.</a:t>
            </a:r>
            <a:br>
              <a:rPr lang="ru-RU" dirty="0"/>
            </a:br>
            <a:r>
              <a:rPr lang="ru-RU" dirty="0"/>
              <a:t>В них обретает сердце пищу:</a:t>
            </a:r>
            <a:br>
              <a:rPr lang="ru-RU" dirty="0"/>
            </a:br>
            <a:r>
              <a:rPr lang="ru-RU" dirty="0"/>
              <a:t>Любовь к родному пепелищу,</a:t>
            </a:r>
            <a:br>
              <a:rPr lang="ru-RU" dirty="0"/>
            </a:br>
            <a:r>
              <a:rPr lang="ru-RU" dirty="0"/>
              <a:t>Любовь к отеческим гробам.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На них основано от века,</a:t>
            </a:r>
            <a:br>
              <a:rPr lang="ru-RU" dirty="0"/>
            </a:br>
            <a:r>
              <a:rPr lang="ru-RU" dirty="0"/>
              <a:t>По воле Бога самого,</a:t>
            </a:r>
            <a:br>
              <a:rPr lang="ru-RU" dirty="0"/>
            </a:br>
            <a:r>
              <a:rPr lang="ru-RU" dirty="0" err="1"/>
              <a:t>Самостоянье</a:t>
            </a:r>
            <a:r>
              <a:rPr lang="ru-RU" dirty="0"/>
              <a:t> человека,</a:t>
            </a:r>
            <a:br>
              <a:rPr lang="ru-RU" dirty="0"/>
            </a:br>
            <a:r>
              <a:rPr lang="ru-RU" dirty="0"/>
              <a:t>Залог величия его.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Животворящая святыня!</a:t>
            </a:r>
            <a:br>
              <a:rPr lang="ru-RU" dirty="0"/>
            </a:br>
            <a:r>
              <a:rPr lang="ru-RU" dirty="0"/>
              <a:t>Без них душа была б пуста.</a:t>
            </a:r>
            <a:br>
              <a:rPr lang="ru-RU" dirty="0"/>
            </a:br>
            <a:r>
              <a:rPr lang="ru-RU" dirty="0"/>
              <a:t>Без них наш тесный мир — пустыня,</a:t>
            </a:r>
            <a:br>
              <a:rPr lang="ru-RU" dirty="0"/>
            </a:br>
            <a:r>
              <a:rPr lang="ru-RU" dirty="0"/>
              <a:t>Душа — алтарь без божества. </a:t>
            </a: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653136"/>
            <a:ext cx="5238750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071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800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  <a:latin typeface="Constantia"/>
                <a:ea typeface="+mj-ea"/>
                <a:cs typeface="+mj-cs"/>
              </a:rPr>
              <a:t>Не напрасно, не случайно жизнь в подарок мне дана…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9527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72487" y="530224"/>
            <a:ext cx="4762796" cy="54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2531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51720" y="260648"/>
            <a:ext cx="4968552" cy="5715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7037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18278" y="530224"/>
            <a:ext cx="4527086" cy="601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6259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88640"/>
            <a:ext cx="4824000" cy="7075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808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88640"/>
            <a:ext cx="5148000" cy="6148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78119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548680"/>
            <a:ext cx="5004000" cy="6109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73039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149080"/>
            <a:ext cx="8183880" cy="1440160"/>
          </a:xfrm>
        </p:spPr>
        <p:txBody>
          <a:bodyPr>
            <a:normAutofit/>
          </a:bodyPr>
          <a:lstStyle/>
          <a:p>
            <a:r>
              <a:rPr lang="ru-RU" dirty="0" smtClean="0"/>
              <a:t>Почему «Пушкин – это наше всё»?</a:t>
            </a:r>
            <a:endParaRPr lang="ru-RU" dirty="0"/>
          </a:p>
        </p:txBody>
      </p:sp>
      <p:pic>
        <p:nvPicPr>
          <p:cNvPr id="4" name="Объект 3" descr="Кому он нужен, этот Пушкин?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3648" y="476672"/>
            <a:ext cx="6624736" cy="4032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17950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48680"/>
            <a:ext cx="7035623" cy="536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86431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 smtClean="0"/>
              <a:t>Подруга </a:t>
            </a:r>
            <a:r>
              <a:rPr lang="ru-RU" sz="1600" dirty="0"/>
              <a:t>дней моих суровых,</a:t>
            </a:r>
            <a:br>
              <a:rPr lang="ru-RU" sz="1600" dirty="0"/>
            </a:br>
            <a:r>
              <a:rPr lang="ru-RU" sz="1600" dirty="0"/>
              <a:t>Голубка дряхлая моя!</a:t>
            </a:r>
            <a:br>
              <a:rPr lang="ru-RU" sz="1600" dirty="0"/>
            </a:br>
            <a:r>
              <a:rPr lang="ru-RU" sz="1600" dirty="0"/>
              <a:t>Одна в глуши лесов сосновых</a:t>
            </a:r>
            <a:br>
              <a:rPr lang="ru-RU" sz="1600" dirty="0"/>
            </a:br>
            <a:r>
              <a:rPr lang="ru-RU" sz="1600" dirty="0"/>
              <a:t>Давно, давно ты ждешь меня.</a:t>
            </a:r>
            <a:br>
              <a:rPr lang="ru-RU" sz="1600" dirty="0"/>
            </a:br>
            <a:r>
              <a:rPr lang="ru-RU" sz="1600" dirty="0"/>
              <a:t>Ты под  </a:t>
            </a:r>
            <a:r>
              <a:rPr lang="ru-RU" sz="1600" dirty="0" smtClean="0"/>
              <a:t>окном своей </a:t>
            </a:r>
            <a:r>
              <a:rPr lang="ru-RU" sz="1600" dirty="0"/>
              <a:t>светлицы</a:t>
            </a:r>
            <a:br>
              <a:rPr lang="ru-RU" sz="1600" dirty="0"/>
            </a:br>
            <a:r>
              <a:rPr lang="ru-RU" sz="1600" dirty="0"/>
              <a:t>Горюешь, будто на часах,</a:t>
            </a:r>
            <a:br>
              <a:rPr lang="ru-RU" sz="1600" dirty="0"/>
            </a:br>
            <a:r>
              <a:rPr lang="ru-RU" sz="1600" dirty="0"/>
              <a:t>И медлят поминутно спицы</a:t>
            </a:r>
            <a:br>
              <a:rPr lang="ru-RU" sz="1600" dirty="0"/>
            </a:br>
            <a:r>
              <a:rPr lang="ru-RU" sz="1600" dirty="0"/>
              <a:t>В твоих наморщенных руках.</a:t>
            </a:r>
            <a:br>
              <a:rPr lang="ru-RU" sz="1600" dirty="0"/>
            </a:br>
            <a:r>
              <a:rPr lang="ru-RU" sz="1600" dirty="0"/>
              <a:t>Глядишь в забытые вороты</a:t>
            </a:r>
            <a:br>
              <a:rPr lang="ru-RU" sz="1600" dirty="0"/>
            </a:br>
            <a:r>
              <a:rPr lang="ru-RU" sz="1600" dirty="0"/>
              <a:t>На черный отдаленный путь:</a:t>
            </a:r>
            <a:br>
              <a:rPr lang="ru-RU" sz="1600" dirty="0"/>
            </a:br>
            <a:r>
              <a:rPr lang="ru-RU" sz="1600" dirty="0"/>
              <a:t>Тоска, предчувствия, заботы</a:t>
            </a:r>
            <a:br>
              <a:rPr lang="ru-RU" sz="1600" dirty="0"/>
            </a:br>
            <a:r>
              <a:rPr lang="ru-RU" sz="1600" dirty="0"/>
              <a:t>Теснят твою всечасно грудь.</a:t>
            </a:r>
            <a:br>
              <a:rPr lang="ru-RU" sz="1600" dirty="0"/>
            </a:br>
            <a:r>
              <a:rPr lang="ru-RU" sz="1600" dirty="0"/>
              <a:t>То чудится тебе...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276871"/>
            <a:ext cx="5123502" cy="363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79159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/>
              <a:t>И. И. </a:t>
            </a:r>
            <a:r>
              <a:rPr lang="ru-RU" b="1" dirty="0" smtClean="0"/>
              <a:t>ПУЩИНУ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Мой первый друг, мой друг бесценный!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И я судьбу благословил,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Когда мой двор уединенный,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Печальным снегом занесенный,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Твой колокольчик огласил.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Молю святое провиденье: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Да голос мой душе твоей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Дарует то же утешенье,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Да озарит он заточенье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Лучом лицейских ясных дней!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91178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32656"/>
            <a:ext cx="6012000" cy="5968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45715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54000"/>
            <a:ext cx="5462650" cy="680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897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i="1" dirty="0"/>
              <a:t>Не </a:t>
            </a:r>
            <a:r>
              <a:rPr lang="ru-RU" i="1" dirty="0" smtClean="0"/>
              <a:t>множеством картин старинных </a:t>
            </a:r>
            <a:r>
              <a:rPr lang="ru-RU" i="1" dirty="0"/>
              <a:t>мастеров</a:t>
            </a:r>
            <a:br>
              <a:rPr lang="ru-RU" i="1" dirty="0"/>
            </a:br>
            <a:r>
              <a:rPr lang="ru-RU" i="1" dirty="0"/>
              <a:t>Украсить я всегда желал свою обитель,</a:t>
            </a:r>
            <a:br>
              <a:rPr lang="ru-RU" i="1" dirty="0"/>
            </a:br>
            <a:r>
              <a:rPr lang="ru-RU" i="1" dirty="0"/>
              <a:t>Чтоб суеверно им дивился посетитель,</a:t>
            </a:r>
            <a:br>
              <a:rPr lang="ru-RU" i="1" dirty="0"/>
            </a:br>
            <a:r>
              <a:rPr lang="ru-RU" i="1" dirty="0"/>
              <a:t>Внимая важному сужденью знатоков.</a:t>
            </a:r>
          </a:p>
          <a:p>
            <a:pPr marL="0" indent="0">
              <a:buNone/>
            </a:pPr>
            <a:r>
              <a:rPr lang="ru-RU" i="1" dirty="0"/>
              <a:t>В простом углу моем, средь медленных трудов,</a:t>
            </a:r>
            <a:br>
              <a:rPr lang="ru-RU" i="1" dirty="0"/>
            </a:br>
            <a:r>
              <a:rPr lang="ru-RU" i="1" dirty="0"/>
              <a:t>Одной картины я желал быть вечно зритель,</a:t>
            </a:r>
            <a:br>
              <a:rPr lang="ru-RU" i="1" dirty="0"/>
            </a:br>
            <a:r>
              <a:rPr lang="ru-RU" i="1" dirty="0"/>
              <a:t>Одной: чтоб на меня с холста, как с облаков,</a:t>
            </a:r>
            <a:br>
              <a:rPr lang="ru-RU" i="1" dirty="0"/>
            </a:br>
            <a:r>
              <a:rPr lang="ru-RU" i="1" dirty="0"/>
              <a:t>Пречистая и наш божественный спаситель -</a:t>
            </a:r>
          </a:p>
          <a:p>
            <a:pPr marL="0" indent="0">
              <a:buNone/>
            </a:pPr>
            <a:r>
              <a:rPr lang="ru-RU" i="1" dirty="0"/>
              <a:t>Она с величием, он с разумом в очах -</a:t>
            </a:r>
            <a:br>
              <a:rPr lang="ru-RU" i="1" dirty="0"/>
            </a:br>
            <a:r>
              <a:rPr lang="ru-RU" i="1" dirty="0"/>
              <a:t>Взирали, кроткие, во славе и в лучах,</a:t>
            </a:r>
            <a:br>
              <a:rPr lang="ru-RU" i="1" dirty="0"/>
            </a:br>
            <a:r>
              <a:rPr lang="ru-RU" i="1" dirty="0"/>
              <a:t>Одни, без ангелов, под пальмою Сиона.</a:t>
            </a:r>
          </a:p>
          <a:p>
            <a:pPr marL="0" indent="0">
              <a:buNone/>
            </a:pPr>
            <a:r>
              <a:rPr lang="ru-RU" i="1" dirty="0"/>
              <a:t>Исполнились мои желания. Творец</a:t>
            </a:r>
            <a:br>
              <a:rPr lang="ru-RU" i="1" dirty="0"/>
            </a:br>
            <a:r>
              <a:rPr lang="ru-RU" i="1" dirty="0"/>
              <a:t>Тебя мне ниспослал, тебя, моя Мадонна,</a:t>
            </a:r>
            <a:br>
              <a:rPr lang="ru-RU" i="1" dirty="0"/>
            </a:br>
            <a:r>
              <a:rPr lang="ru-RU" i="1" dirty="0"/>
              <a:t>Чистейшей прелести чистейший образец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32245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2253" y="3051"/>
            <a:ext cx="5436000" cy="6727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69146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764704"/>
            <a:ext cx="4464000" cy="5115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92110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0"/>
            <a:ext cx="5580000" cy="6500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66398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16016" y="1340768"/>
            <a:ext cx="4104456" cy="4281339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Иван Сергеевич Тургенев однажды перевел для Гюстава Флобера несколько стихотворений Пушкина на французский; кажется, там было и «Я вас любил; любовь еще, быть может...». </a:t>
            </a:r>
          </a:p>
          <a:p>
            <a:pPr marL="0" indent="0">
              <a:buNone/>
            </a:pPr>
            <a:r>
              <a:rPr lang="ru-RU" dirty="0" smtClean="0"/>
              <a:t>Флобер прочел, и, знаете, что сказал? «Он плосок, ваш поэт». </a:t>
            </a:r>
            <a:endParaRPr lang="ru-RU" dirty="0"/>
          </a:p>
        </p:txBody>
      </p:sp>
      <p:pic>
        <p:nvPicPr>
          <p:cNvPr id="4" name="Рисунок 3" descr="http://static.iuni.ru/images/article_400/1/120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3810000" cy="34766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66769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Иван </a:t>
            </a:r>
            <a:r>
              <a:rPr lang="ru-RU" b="1" dirty="0" err="1" smtClean="0"/>
              <a:t>Пинженин</a:t>
            </a:r>
            <a:r>
              <a:rPr lang="ru-RU" b="1" dirty="0" smtClean="0"/>
              <a:t>, поэт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00808"/>
            <a:ext cx="1902117" cy="2999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75856" y="1997839"/>
            <a:ext cx="51125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Пушкин изменил развитие литературы в сторону человека. Если до него поэзия была необходима, как инструмент выражения высокопарных, официозных мыслей по отношению к сильным мира сего, то Александр Сергеевич направил её на служение человеку. Человеку обычному, без титулов и званий</a:t>
            </a:r>
            <a:r>
              <a:rPr lang="ru-RU" dirty="0" smtClean="0"/>
              <a:t>. Пушкин </a:t>
            </a:r>
            <a:r>
              <a:rPr lang="ru-RU" dirty="0"/>
              <a:t>одним из первых начал писать о том, что волнует каждого. </a:t>
            </a:r>
          </a:p>
        </p:txBody>
      </p:sp>
    </p:spTree>
    <p:extLst>
      <p:ext uri="{BB962C8B-B14F-4D97-AF65-F5344CB8AC3E}">
        <p14:creationId xmlns:p14="http://schemas.microsoft.com/office/powerpoint/2010/main" val="4213332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Любовь </a:t>
            </a:r>
            <a:r>
              <a:rPr lang="ru-RU" dirty="0" err="1" smtClean="0"/>
              <a:t>Сердакова</a:t>
            </a:r>
            <a:r>
              <a:rPr lang="ru-RU" dirty="0" smtClean="0"/>
              <a:t>, учительница</a:t>
            </a:r>
            <a:endParaRPr lang="ru-RU" dirty="0"/>
          </a:p>
        </p:txBody>
      </p:sp>
      <p:pic>
        <p:nvPicPr>
          <p:cNvPr id="4" name="Объект 3" descr="http://i32.fastpic.ru/big/2012/0210/55/b568910c66c2b592a1bff41d05ceb455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68144" y="961261"/>
            <a:ext cx="2540000" cy="38989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539552" y="1720840"/>
            <a:ext cx="504056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ahoma"/>
                <a:ea typeface="Times New Roman"/>
              </a:rPr>
              <a:t>Возможно, потому, что ВСЁ — очень наше, русское слово. Всё плохо, всё хорошо — очень это по-нашему. Вот и Пушкин — наше всё.</a:t>
            </a:r>
            <a:br>
              <a:rPr lang="ru-RU" dirty="0">
                <a:latin typeface="Tahoma"/>
                <a:ea typeface="Times New Roman"/>
              </a:rPr>
            </a:br>
            <a:r>
              <a:rPr lang="ru-RU" dirty="0">
                <a:latin typeface="Tahoma"/>
                <a:ea typeface="Times New Roman"/>
              </a:rPr>
              <a:t>А если серьезнее, то некто Пумпянский Л. В сравнил Пушкина с географом, который наносит открытые им земли на карту. Он создал контурную карту мира (сказав очень о многом) , а уж потом все остальные будут раскрашивать, дорисовывать и т.д. </a:t>
            </a:r>
            <a:br>
              <a:rPr lang="ru-RU" dirty="0">
                <a:latin typeface="Tahoma"/>
                <a:ea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0549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Эльдар </a:t>
            </a:r>
            <a:r>
              <a:rPr lang="ru-RU" dirty="0" err="1" smtClean="0"/>
              <a:t>Абузяров</a:t>
            </a:r>
            <a:r>
              <a:rPr lang="ru-RU" dirty="0" smtClean="0"/>
              <a:t>, писатель</a:t>
            </a:r>
            <a:endParaRPr lang="ru-RU" dirty="0"/>
          </a:p>
        </p:txBody>
      </p:sp>
      <p:pic>
        <p:nvPicPr>
          <p:cNvPr id="4" name="Объект 3" descr="http://i28.fastpic.ru/big/2012/0210/ca/a05ac9d7ceb9578378146f2615d973ca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44824"/>
            <a:ext cx="2952328" cy="374441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3635896" y="1268760"/>
            <a:ext cx="489654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ahoma"/>
                <a:ea typeface="Times New Roman"/>
              </a:rPr>
              <a:t>Пушкин «наше всё», потому что он светел и лёгок. Если сравнить мировую литературу с древом, то Пушкин порхает где-то в кроне, как ветерок, вдохновляя и пробирая собой весь мир. В детстве мне читали сказки Пушкина. Первая школьные пьеса, в которой я играл — «Барышня-крестьянка». </a:t>
            </a:r>
            <a:r>
              <a:rPr lang="ru-RU" dirty="0" smtClean="0">
                <a:latin typeface="Tahoma"/>
                <a:ea typeface="Times New Roman"/>
              </a:rPr>
              <a:t>Первая премия </a:t>
            </a:r>
            <a:r>
              <a:rPr lang="ru-RU" dirty="0">
                <a:latin typeface="Tahoma"/>
                <a:ea typeface="Times New Roman"/>
              </a:rPr>
              <a:t>что я получил (и, возможно, последняя) — это Пушкинская премия. И это не говоря про пушкинский язык, на котором мы говорим, и великие пушкинские строки, которые кодом проникли нам под кожу. </a:t>
            </a:r>
            <a:br>
              <a:rPr lang="ru-RU" dirty="0">
                <a:latin typeface="Tahoma"/>
                <a:ea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4154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Герман </a:t>
            </a:r>
            <a:r>
              <a:rPr lang="ru-RU" dirty="0" err="1" smtClean="0"/>
              <a:t>Садулаев</a:t>
            </a:r>
            <a:r>
              <a:rPr lang="ru-RU" dirty="0" smtClean="0"/>
              <a:t>, писатель</a:t>
            </a:r>
            <a:endParaRPr lang="ru-RU" dirty="0"/>
          </a:p>
        </p:txBody>
      </p:sp>
      <p:pic>
        <p:nvPicPr>
          <p:cNvPr id="4" name="Объект 3" descr="http://i31.fastpic.ru/big/2012/0210/77/d5fe5f1a437e2c24e3d89b89c7e6b277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08104" y="764704"/>
            <a:ext cx="3221403" cy="41878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539552" y="1720840"/>
            <a:ext cx="511256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ahoma"/>
                <a:ea typeface="Times New Roman"/>
              </a:rPr>
              <a:t>Пушкин — наше всё, потому что он первый в истории россиянин: правнук африканца, француз по воспитанию, русский в душе. Пушкин больше раздела о Пушкине в школьном учебнике литературы. Он, можно сказать, дал путь, он учредил не только литературу, он учредил русский народ и Россию такими, какие они вошли в историю культуры — золотым веком русского стиха и русского романа. </a:t>
            </a:r>
            <a:br>
              <a:rPr lang="ru-RU" dirty="0">
                <a:latin typeface="Tahoma"/>
                <a:ea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3415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Михаил </a:t>
            </a:r>
            <a:r>
              <a:rPr lang="ru-RU" dirty="0" err="1" smtClean="0"/>
              <a:t>Гаспаров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1900" dirty="0" smtClean="0"/>
              <a:t>Пушкин </a:t>
            </a:r>
            <a:r>
              <a:rPr lang="ru-RU" sz="1900" dirty="0"/>
              <a:t>чудовищно глубок и в то же время невероятно прост, в нем нет никаких затейливых изгибов, он весь открыт, на всю свою невероятную глубину, и перевести эту глубину и эту простоту — выходит плоско. Нам, русским и русскоязычным, он понятен, мы с ним находимся в одном ценностном пространстве, в сфере одних и тех же идеалов. Есть в нас что-то, чего иностранцы никогда не поймут</a:t>
            </a:r>
            <a:r>
              <a:rPr lang="ru-RU" sz="1900" dirty="0" smtClean="0"/>
              <a:t>.</a:t>
            </a:r>
            <a:r>
              <a:rPr lang="ru-RU" sz="2000" dirty="0"/>
              <a:t> Грубо говоря, русская культура — это сообщество людей, читавших Пушкина или хотя бы слышавших о нем. </a:t>
            </a:r>
          </a:p>
          <a:p>
            <a:pPr marL="0" indent="0">
              <a:buNone/>
            </a:pPr>
            <a:endParaRPr lang="ru-RU" sz="1900" dirty="0" smtClean="0"/>
          </a:p>
          <a:p>
            <a:pPr marL="0" indent="0">
              <a:buNone/>
            </a:pPr>
            <a:endParaRPr lang="ru-RU" sz="1900" dirty="0"/>
          </a:p>
          <a:p>
            <a:pPr marL="0" indent="0">
              <a:buNone/>
            </a:pPr>
            <a:endParaRPr lang="ru-RU" sz="1900" dirty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104" y="3501008"/>
            <a:ext cx="1674000" cy="22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4631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Н.В. Гоголь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Пушкин есть явление чрезвычайное и, может быть, единственное явление русского духа: это русский человек в его развитии, в каком он, может быть, явится чрез двести лет.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492896"/>
            <a:ext cx="2952328" cy="3409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3108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141</TotalTime>
  <Words>402</Words>
  <Application>Microsoft Office PowerPoint</Application>
  <PresentationFormat>Экран (4:3)</PresentationFormat>
  <Paragraphs>46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Аспект</vt:lpstr>
      <vt:lpstr>«Дар напрасный, дар случайный»?</vt:lpstr>
      <vt:lpstr>Почему «Пушкин – это наше всё»?</vt:lpstr>
      <vt:lpstr>Презентация PowerPoint</vt:lpstr>
      <vt:lpstr>Иван Пинженин, поэт</vt:lpstr>
      <vt:lpstr>Любовь Сердакова, учительница</vt:lpstr>
      <vt:lpstr>Эльдар Абузяров, писатель</vt:lpstr>
      <vt:lpstr>Герман Садулаев, писатель</vt:lpstr>
      <vt:lpstr>Михаил Гаспаров</vt:lpstr>
      <vt:lpstr>Н.В. Гоголь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28</cp:revision>
  <dcterms:created xsi:type="dcterms:W3CDTF">2014-10-22T19:33:25Z</dcterms:created>
  <dcterms:modified xsi:type="dcterms:W3CDTF">2014-11-12T23:11:18Z</dcterms:modified>
</cp:coreProperties>
</file>